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2" r:id="rId6"/>
    <p:sldId id="271" r:id="rId7"/>
    <p:sldId id="257" r:id="rId8"/>
    <p:sldId id="265" r:id="rId9"/>
    <p:sldId id="269" r:id="rId10"/>
    <p:sldId id="267" r:id="rId11"/>
    <p:sldId id="273" r:id="rId12"/>
    <p:sldId id="259" r:id="rId13"/>
    <p:sldId id="272" r:id="rId14"/>
    <p:sldId id="26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Krawiec" initials="R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5EADD-D5E6-117F-A85F-BF3AD226DC14}" v="3" dt="2022-05-03T11:21:04.073"/>
    <p1510:client id="{96C2AEA7-4BBA-71DD-D255-4589C6C16F21}" v="3" dt="2022-05-04T10:29:5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0" autoAdjust="0"/>
    <p:restoredTop sz="92495" autoAdjust="0"/>
  </p:normalViewPr>
  <p:slideViewPr>
    <p:cSldViewPr snapToGrid="0">
      <p:cViewPr varScale="1">
        <p:scale>
          <a:sx n="43" d="100"/>
          <a:sy n="43" d="100"/>
        </p:scale>
        <p:origin x="72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01C2A-7B4A-4D2A-9AEA-8E2528E9353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4" csCatId="accent5" phldr="1"/>
      <dgm:spPr/>
    </dgm:pt>
    <dgm:pt modelId="{B82D6E5C-807A-4F00-92C9-42DBB87A0472}">
      <dgm:prSet phldrT="[Text]"/>
      <dgm:spPr/>
      <dgm:t>
        <a:bodyPr/>
        <a:lstStyle/>
        <a:p>
          <a:r>
            <a:rPr lang="en-US" dirty="0"/>
            <a:t>Phase 1: Request for Qualifications/Proposals</a:t>
          </a:r>
        </a:p>
      </dgm:t>
    </dgm:pt>
    <dgm:pt modelId="{079129A2-C06B-4378-A0E1-49F77BE680F3}" type="parTrans" cxnId="{C7AF12AA-F0FC-47A4-A432-C1CFB3139D26}">
      <dgm:prSet/>
      <dgm:spPr/>
      <dgm:t>
        <a:bodyPr/>
        <a:lstStyle/>
        <a:p>
          <a:endParaRPr lang="en-US"/>
        </a:p>
      </dgm:t>
    </dgm:pt>
    <dgm:pt modelId="{F7EAA0AA-6290-4BEC-867D-2BA51F426A88}" type="sibTrans" cxnId="{C7AF12AA-F0FC-47A4-A432-C1CFB3139D26}">
      <dgm:prSet/>
      <dgm:spPr/>
      <dgm:t>
        <a:bodyPr/>
        <a:lstStyle/>
        <a:p>
          <a:endParaRPr lang="en-US"/>
        </a:p>
      </dgm:t>
    </dgm:pt>
    <dgm:pt modelId="{1C4BAB2E-4D3C-40B7-A11F-7B2B701AF62A}">
      <dgm:prSet phldrT="[Text]"/>
      <dgm:spPr/>
      <dgm:t>
        <a:bodyPr/>
        <a:lstStyle/>
        <a:p>
          <a:r>
            <a:rPr lang="en-US" dirty="0"/>
            <a:t>Shortlist</a:t>
          </a:r>
        </a:p>
      </dgm:t>
    </dgm:pt>
    <dgm:pt modelId="{B8FA5AF0-7C7F-4F46-BE45-13005FC0C8DD}" type="parTrans" cxnId="{4F115922-2C9B-468B-BF2D-C3643A4E94EA}">
      <dgm:prSet/>
      <dgm:spPr/>
      <dgm:t>
        <a:bodyPr/>
        <a:lstStyle/>
        <a:p>
          <a:endParaRPr lang="en-US"/>
        </a:p>
      </dgm:t>
    </dgm:pt>
    <dgm:pt modelId="{D50266A3-079B-48B9-B8A2-3A591ACEC653}" type="sibTrans" cxnId="{4F115922-2C9B-468B-BF2D-C3643A4E94EA}">
      <dgm:prSet/>
      <dgm:spPr/>
      <dgm:t>
        <a:bodyPr/>
        <a:lstStyle/>
        <a:p>
          <a:endParaRPr lang="en-US"/>
        </a:p>
      </dgm:t>
    </dgm:pt>
    <dgm:pt modelId="{4C5347EF-2153-480F-93E0-B2732FFB01D3}">
      <dgm:prSet phldrT="[Text]"/>
      <dgm:spPr/>
      <dgm:t>
        <a:bodyPr/>
        <a:lstStyle/>
        <a:p>
          <a:r>
            <a:rPr lang="en-US" dirty="0"/>
            <a:t>Phase 2: Interviews</a:t>
          </a:r>
        </a:p>
      </dgm:t>
    </dgm:pt>
    <dgm:pt modelId="{25ED796D-D50C-4C73-B0EC-0B2AAABEFAEC}" type="parTrans" cxnId="{1F1A90BC-5612-48C9-9D21-EA97BA4096ED}">
      <dgm:prSet/>
      <dgm:spPr/>
      <dgm:t>
        <a:bodyPr/>
        <a:lstStyle/>
        <a:p>
          <a:endParaRPr lang="en-US"/>
        </a:p>
      </dgm:t>
    </dgm:pt>
    <dgm:pt modelId="{493EA4D7-C2D4-4941-B961-C8CCDDD90CF4}" type="sibTrans" cxnId="{1F1A90BC-5612-48C9-9D21-EA97BA4096ED}">
      <dgm:prSet/>
      <dgm:spPr/>
      <dgm:t>
        <a:bodyPr/>
        <a:lstStyle/>
        <a:p>
          <a:endParaRPr lang="en-US"/>
        </a:p>
      </dgm:t>
    </dgm:pt>
    <dgm:pt modelId="{F2CEA511-2444-4D0C-AC01-B3D8B1A49EFF}">
      <dgm:prSet phldrT="[Text]" custT="1"/>
      <dgm:spPr/>
      <dgm:t>
        <a:bodyPr/>
        <a:lstStyle/>
        <a:p>
          <a:r>
            <a:rPr lang="en-US" sz="2400" dirty="0"/>
            <a:t>Team Qualifications and Work Plan</a:t>
          </a:r>
        </a:p>
      </dgm:t>
    </dgm:pt>
    <dgm:pt modelId="{F6C4197C-BAF9-40DE-B85D-C225F994E4DF}" type="parTrans" cxnId="{D57B14C5-6135-49CA-97F0-3D00E7906BE5}">
      <dgm:prSet/>
      <dgm:spPr/>
      <dgm:t>
        <a:bodyPr/>
        <a:lstStyle/>
        <a:p>
          <a:endParaRPr lang="en-US"/>
        </a:p>
      </dgm:t>
    </dgm:pt>
    <dgm:pt modelId="{4C34D29F-047E-4384-BE89-7C4BAB7E00DE}" type="sibTrans" cxnId="{D57B14C5-6135-49CA-97F0-3D00E7906BE5}">
      <dgm:prSet/>
      <dgm:spPr/>
      <dgm:t>
        <a:bodyPr/>
        <a:lstStyle/>
        <a:p>
          <a:endParaRPr lang="en-US"/>
        </a:p>
      </dgm:t>
    </dgm:pt>
    <dgm:pt modelId="{CA8B5621-90C3-40A2-BCD7-2F21EEF97C58}">
      <dgm:prSet phldrT="[Text]" custT="1"/>
      <dgm:spPr/>
      <dgm:t>
        <a:bodyPr/>
        <a:lstStyle/>
        <a:p>
          <a:r>
            <a:rPr lang="en-US" sz="2400" dirty="0"/>
            <a:t>Up to five consultants</a:t>
          </a:r>
        </a:p>
      </dgm:t>
    </dgm:pt>
    <dgm:pt modelId="{49DA1802-4717-4AB4-96F1-AF588D7D8F5B}" type="parTrans" cxnId="{D1F64C81-CB0C-4B1B-B3EA-FDF64EC63987}">
      <dgm:prSet/>
      <dgm:spPr/>
      <dgm:t>
        <a:bodyPr/>
        <a:lstStyle/>
        <a:p>
          <a:endParaRPr lang="en-US"/>
        </a:p>
      </dgm:t>
    </dgm:pt>
    <dgm:pt modelId="{53F4D2FC-448D-4D13-BE19-BEAF1AD60F12}" type="sibTrans" cxnId="{D1F64C81-CB0C-4B1B-B3EA-FDF64EC63987}">
      <dgm:prSet/>
      <dgm:spPr/>
      <dgm:t>
        <a:bodyPr/>
        <a:lstStyle/>
        <a:p>
          <a:endParaRPr lang="en-US"/>
        </a:p>
      </dgm:t>
    </dgm:pt>
    <dgm:pt modelId="{76DA38CB-90AD-49FC-9A3E-D1772A855A35}">
      <dgm:prSet phldrT="[Text]" custT="1"/>
      <dgm:spPr/>
      <dgm:t>
        <a:bodyPr/>
        <a:lstStyle/>
        <a:p>
          <a:r>
            <a:rPr lang="en-US" sz="2400" dirty="0"/>
            <a:t>Oral presentation &amp; Q/A</a:t>
          </a:r>
        </a:p>
      </dgm:t>
    </dgm:pt>
    <dgm:pt modelId="{D920896B-2CB1-4599-88AD-FC3B5BA371D1}" type="parTrans" cxnId="{8DC098CC-97D7-4A35-BB21-0D1B36AF76EE}">
      <dgm:prSet/>
      <dgm:spPr/>
      <dgm:t>
        <a:bodyPr/>
        <a:lstStyle/>
        <a:p>
          <a:endParaRPr lang="en-US"/>
        </a:p>
      </dgm:t>
    </dgm:pt>
    <dgm:pt modelId="{EA550525-51D9-4753-A3D2-80C167670953}" type="sibTrans" cxnId="{8DC098CC-97D7-4A35-BB21-0D1B36AF76EE}">
      <dgm:prSet/>
      <dgm:spPr/>
      <dgm:t>
        <a:bodyPr/>
        <a:lstStyle/>
        <a:p>
          <a:endParaRPr lang="en-US"/>
        </a:p>
      </dgm:t>
    </dgm:pt>
    <dgm:pt modelId="{1D7E04CA-4240-4587-A07C-3E437EFCF046}" type="pres">
      <dgm:prSet presAssocID="{42601C2A-7B4A-4D2A-9AEA-8E2528E93535}" presName="rootnode" presStyleCnt="0">
        <dgm:presLayoutVars>
          <dgm:chMax/>
          <dgm:chPref/>
          <dgm:dir/>
          <dgm:animLvl val="lvl"/>
        </dgm:presLayoutVars>
      </dgm:prSet>
      <dgm:spPr/>
    </dgm:pt>
    <dgm:pt modelId="{12610F67-3F14-4C94-8510-19BFEC30D6E5}" type="pres">
      <dgm:prSet presAssocID="{B82D6E5C-807A-4F00-92C9-42DBB87A0472}" presName="composite" presStyleCnt="0"/>
      <dgm:spPr/>
    </dgm:pt>
    <dgm:pt modelId="{C3E24513-B9B4-40AB-AC72-A2931E7744AC}" type="pres">
      <dgm:prSet presAssocID="{B82D6E5C-807A-4F00-92C9-42DBB87A0472}" presName="bentUpArrow1" presStyleLbl="alignImgPlace1" presStyleIdx="0" presStyleCnt="2"/>
      <dgm:spPr/>
    </dgm:pt>
    <dgm:pt modelId="{58434888-0659-4E6F-BD61-122A3D2F3FD6}" type="pres">
      <dgm:prSet presAssocID="{B82D6E5C-807A-4F00-92C9-42DBB87A047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4640735-5694-4AC6-9A4B-52E463914898}" type="pres">
      <dgm:prSet presAssocID="{B82D6E5C-807A-4F00-92C9-42DBB87A0472}" presName="ChildText" presStyleLbl="revTx" presStyleIdx="0" presStyleCnt="3" custScaleX="264720" custLinFactNeighborX="87294" custLinFactNeighborY="-1477">
        <dgm:presLayoutVars>
          <dgm:chMax val="0"/>
          <dgm:chPref val="0"/>
          <dgm:bulletEnabled val="1"/>
        </dgm:presLayoutVars>
      </dgm:prSet>
      <dgm:spPr/>
    </dgm:pt>
    <dgm:pt modelId="{B1119E5B-2AD1-430E-BB45-074510661DB0}" type="pres">
      <dgm:prSet presAssocID="{F7EAA0AA-6290-4BEC-867D-2BA51F426A88}" presName="sibTrans" presStyleCnt="0"/>
      <dgm:spPr/>
    </dgm:pt>
    <dgm:pt modelId="{834470CD-7D1D-4A05-BD16-69AA0379CB29}" type="pres">
      <dgm:prSet presAssocID="{1C4BAB2E-4D3C-40B7-A11F-7B2B701AF62A}" presName="composite" presStyleCnt="0"/>
      <dgm:spPr/>
    </dgm:pt>
    <dgm:pt modelId="{0E099382-C172-48C7-A737-863D18E52693}" type="pres">
      <dgm:prSet presAssocID="{1C4BAB2E-4D3C-40B7-A11F-7B2B701AF62A}" presName="bentUpArrow1" presStyleLbl="alignImgPlace1" presStyleIdx="1" presStyleCnt="2"/>
      <dgm:spPr/>
    </dgm:pt>
    <dgm:pt modelId="{1C21A9F7-25E5-4821-9BBF-C349254F1D01}" type="pres">
      <dgm:prSet presAssocID="{1C4BAB2E-4D3C-40B7-A11F-7B2B701AF62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407539E-8F38-4505-8251-F7C8205F411B}" type="pres">
      <dgm:prSet presAssocID="{1C4BAB2E-4D3C-40B7-A11F-7B2B701AF62A}" presName="ChildText" presStyleLbl="revTx" presStyleIdx="1" presStyleCnt="3" custScaleX="254310" custLinFactNeighborX="80144" custLinFactNeighborY="-2215">
        <dgm:presLayoutVars>
          <dgm:chMax val="0"/>
          <dgm:chPref val="0"/>
          <dgm:bulletEnabled val="1"/>
        </dgm:presLayoutVars>
      </dgm:prSet>
      <dgm:spPr/>
    </dgm:pt>
    <dgm:pt modelId="{8E29087E-0257-487F-893E-E892B9754300}" type="pres">
      <dgm:prSet presAssocID="{D50266A3-079B-48B9-B8A2-3A591ACEC653}" presName="sibTrans" presStyleCnt="0"/>
      <dgm:spPr/>
    </dgm:pt>
    <dgm:pt modelId="{8344508C-C444-4677-8093-C57B678C641D}" type="pres">
      <dgm:prSet presAssocID="{4C5347EF-2153-480F-93E0-B2732FFB01D3}" presName="composite" presStyleCnt="0"/>
      <dgm:spPr/>
    </dgm:pt>
    <dgm:pt modelId="{7F913A9F-96D4-4D36-9F6C-75DDBDF84C22}" type="pres">
      <dgm:prSet presAssocID="{4C5347EF-2153-480F-93E0-B2732FFB01D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AA7842F-412E-47A4-9C1E-6B6836E4B806}" type="pres">
      <dgm:prSet presAssocID="{4C5347EF-2153-480F-93E0-B2732FFB01D3}" presName="FinalChildText" presStyleLbl="revTx" presStyleIdx="2" presStyleCnt="3" custScaleX="177328" custLinFactNeighborX="38352" custLinFactNeighborY="1292">
        <dgm:presLayoutVars>
          <dgm:chMax val="0"/>
          <dgm:chPref val="0"/>
          <dgm:bulletEnabled val="1"/>
        </dgm:presLayoutVars>
      </dgm:prSet>
      <dgm:spPr/>
    </dgm:pt>
  </dgm:ptLst>
  <dgm:cxnLst>
    <dgm:cxn modelId="{7F37C500-73B9-4148-92B6-1ED5826FD9AC}" type="presOf" srcId="{42601C2A-7B4A-4D2A-9AEA-8E2528E93535}" destId="{1D7E04CA-4240-4587-A07C-3E437EFCF046}" srcOrd="0" destOrd="0" presId="urn:microsoft.com/office/officeart/2005/8/layout/StepDownProcess"/>
    <dgm:cxn modelId="{4F115922-2C9B-468B-BF2D-C3643A4E94EA}" srcId="{42601C2A-7B4A-4D2A-9AEA-8E2528E93535}" destId="{1C4BAB2E-4D3C-40B7-A11F-7B2B701AF62A}" srcOrd="1" destOrd="0" parTransId="{B8FA5AF0-7C7F-4F46-BE45-13005FC0C8DD}" sibTransId="{D50266A3-079B-48B9-B8A2-3A591ACEC653}"/>
    <dgm:cxn modelId="{1DA2E95F-AC6F-4E52-86D1-E93C1CBD0785}" type="presOf" srcId="{4C5347EF-2153-480F-93E0-B2732FFB01D3}" destId="{7F913A9F-96D4-4D36-9F6C-75DDBDF84C22}" srcOrd="0" destOrd="0" presId="urn:microsoft.com/office/officeart/2005/8/layout/StepDownProcess"/>
    <dgm:cxn modelId="{D1F64C81-CB0C-4B1B-B3EA-FDF64EC63987}" srcId="{1C4BAB2E-4D3C-40B7-A11F-7B2B701AF62A}" destId="{CA8B5621-90C3-40A2-BCD7-2F21EEF97C58}" srcOrd="0" destOrd="0" parTransId="{49DA1802-4717-4AB4-96F1-AF588D7D8F5B}" sibTransId="{53F4D2FC-448D-4D13-BE19-BEAF1AD60F12}"/>
    <dgm:cxn modelId="{32108384-BED6-474D-B287-B34AB72AC727}" type="presOf" srcId="{F2CEA511-2444-4D0C-AC01-B3D8B1A49EFF}" destId="{14640735-5694-4AC6-9A4B-52E463914898}" srcOrd="0" destOrd="0" presId="urn:microsoft.com/office/officeart/2005/8/layout/StepDownProcess"/>
    <dgm:cxn modelId="{C7AF12AA-F0FC-47A4-A432-C1CFB3139D26}" srcId="{42601C2A-7B4A-4D2A-9AEA-8E2528E93535}" destId="{B82D6E5C-807A-4F00-92C9-42DBB87A0472}" srcOrd="0" destOrd="0" parTransId="{079129A2-C06B-4378-A0E1-49F77BE680F3}" sibTransId="{F7EAA0AA-6290-4BEC-867D-2BA51F426A88}"/>
    <dgm:cxn modelId="{1F1A90BC-5612-48C9-9D21-EA97BA4096ED}" srcId="{42601C2A-7B4A-4D2A-9AEA-8E2528E93535}" destId="{4C5347EF-2153-480F-93E0-B2732FFB01D3}" srcOrd="2" destOrd="0" parTransId="{25ED796D-D50C-4C73-B0EC-0B2AAABEFAEC}" sibTransId="{493EA4D7-C2D4-4941-B961-C8CCDDD90CF4}"/>
    <dgm:cxn modelId="{D57B14C5-6135-49CA-97F0-3D00E7906BE5}" srcId="{B82D6E5C-807A-4F00-92C9-42DBB87A0472}" destId="{F2CEA511-2444-4D0C-AC01-B3D8B1A49EFF}" srcOrd="0" destOrd="0" parTransId="{F6C4197C-BAF9-40DE-B85D-C225F994E4DF}" sibTransId="{4C34D29F-047E-4384-BE89-7C4BAB7E00DE}"/>
    <dgm:cxn modelId="{8DC098CC-97D7-4A35-BB21-0D1B36AF76EE}" srcId="{4C5347EF-2153-480F-93E0-B2732FFB01D3}" destId="{76DA38CB-90AD-49FC-9A3E-D1772A855A35}" srcOrd="0" destOrd="0" parTransId="{D920896B-2CB1-4599-88AD-FC3B5BA371D1}" sibTransId="{EA550525-51D9-4753-A3D2-80C167670953}"/>
    <dgm:cxn modelId="{B2FF31D2-2785-4136-ABC2-A12DD8989B91}" type="presOf" srcId="{76DA38CB-90AD-49FC-9A3E-D1772A855A35}" destId="{DAA7842F-412E-47A4-9C1E-6B6836E4B806}" srcOrd="0" destOrd="0" presId="urn:microsoft.com/office/officeart/2005/8/layout/StepDownProcess"/>
    <dgm:cxn modelId="{A6313ED9-9AAF-408F-9783-99795851E0A2}" type="presOf" srcId="{CA8B5621-90C3-40A2-BCD7-2F21EEF97C58}" destId="{B407539E-8F38-4505-8251-F7C8205F411B}" srcOrd="0" destOrd="0" presId="urn:microsoft.com/office/officeart/2005/8/layout/StepDownProcess"/>
    <dgm:cxn modelId="{A73C34F6-5506-49A7-B003-E24D6C7FA803}" type="presOf" srcId="{B82D6E5C-807A-4F00-92C9-42DBB87A0472}" destId="{58434888-0659-4E6F-BD61-122A3D2F3FD6}" srcOrd="0" destOrd="0" presId="urn:microsoft.com/office/officeart/2005/8/layout/StepDownProcess"/>
    <dgm:cxn modelId="{AC3E00FE-C404-4783-9B81-09FD08DE2877}" type="presOf" srcId="{1C4BAB2E-4D3C-40B7-A11F-7B2B701AF62A}" destId="{1C21A9F7-25E5-4821-9BBF-C349254F1D01}" srcOrd="0" destOrd="0" presId="urn:microsoft.com/office/officeart/2005/8/layout/StepDownProcess"/>
    <dgm:cxn modelId="{E1313163-C1C0-474A-9F6D-2C7D79AAB19C}" type="presParOf" srcId="{1D7E04CA-4240-4587-A07C-3E437EFCF046}" destId="{12610F67-3F14-4C94-8510-19BFEC30D6E5}" srcOrd="0" destOrd="0" presId="urn:microsoft.com/office/officeart/2005/8/layout/StepDownProcess"/>
    <dgm:cxn modelId="{5708B414-5399-4B36-A3F4-22DDE128B4B3}" type="presParOf" srcId="{12610F67-3F14-4C94-8510-19BFEC30D6E5}" destId="{C3E24513-B9B4-40AB-AC72-A2931E7744AC}" srcOrd="0" destOrd="0" presId="urn:microsoft.com/office/officeart/2005/8/layout/StepDownProcess"/>
    <dgm:cxn modelId="{85E9C411-4142-40C5-A7EB-D1DAAEAA3147}" type="presParOf" srcId="{12610F67-3F14-4C94-8510-19BFEC30D6E5}" destId="{58434888-0659-4E6F-BD61-122A3D2F3FD6}" srcOrd="1" destOrd="0" presId="urn:microsoft.com/office/officeart/2005/8/layout/StepDownProcess"/>
    <dgm:cxn modelId="{A3937D71-A205-43AB-B5AE-C24C6873AB76}" type="presParOf" srcId="{12610F67-3F14-4C94-8510-19BFEC30D6E5}" destId="{14640735-5694-4AC6-9A4B-52E463914898}" srcOrd="2" destOrd="0" presId="urn:microsoft.com/office/officeart/2005/8/layout/StepDownProcess"/>
    <dgm:cxn modelId="{FB482D8F-945F-4260-93C7-17548512CC52}" type="presParOf" srcId="{1D7E04CA-4240-4587-A07C-3E437EFCF046}" destId="{B1119E5B-2AD1-430E-BB45-074510661DB0}" srcOrd="1" destOrd="0" presId="urn:microsoft.com/office/officeart/2005/8/layout/StepDownProcess"/>
    <dgm:cxn modelId="{38A3C89A-C813-43F9-8020-06D47C49259D}" type="presParOf" srcId="{1D7E04CA-4240-4587-A07C-3E437EFCF046}" destId="{834470CD-7D1D-4A05-BD16-69AA0379CB29}" srcOrd="2" destOrd="0" presId="urn:microsoft.com/office/officeart/2005/8/layout/StepDownProcess"/>
    <dgm:cxn modelId="{4A1AE347-2550-4BDF-9D64-BE42F650F0F5}" type="presParOf" srcId="{834470CD-7D1D-4A05-BD16-69AA0379CB29}" destId="{0E099382-C172-48C7-A737-863D18E52693}" srcOrd="0" destOrd="0" presId="urn:microsoft.com/office/officeart/2005/8/layout/StepDownProcess"/>
    <dgm:cxn modelId="{28666F2A-9BBD-4A17-A6B0-FC4A965923DB}" type="presParOf" srcId="{834470CD-7D1D-4A05-BD16-69AA0379CB29}" destId="{1C21A9F7-25E5-4821-9BBF-C349254F1D01}" srcOrd="1" destOrd="0" presId="urn:microsoft.com/office/officeart/2005/8/layout/StepDownProcess"/>
    <dgm:cxn modelId="{D2732BBB-4BC5-4B71-981C-035113057D24}" type="presParOf" srcId="{834470CD-7D1D-4A05-BD16-69AA0379CB29}" destId="{B407539E-8F38-4505-8251-F7C8205F411B}" srcOrd="2" destOrd="0" presId="urn:microsoft.com/office/officeart/2005/8/layout/StepDownProcess"/>
    <dgm:cxn modelId="{C5E3649C-46BD-4E9E-B8D9-B929225BA1CA}" type="presParOf" srcId="{1D7E04CA-4240-4587-A07C-3E437EFCF046}" destId="{8E29087E-0257-487F-893E-E892B9754300}" srcOrd="3" destOrd="0" presId="urn:microsoft.com/office/officeart/2005/8/layout/StepDownProcess"/>
    <dgm:cxn modelId="{F7218145-7CD8-4167-A63F-50188FE515C2}" type="presParOf" srcId="{1D7E04CA-4240-4587-A07C-3E437EFCF046}" destId="{8344508C-C444-4677-8093-C57B678C641D}" srcOrd="4" destOrd="0" presId="urn:microsoft.com/office/officeart/2005/8/layout/StepDownProcess"/>
    <dgm:cxn modelId="{CB6A6FAB-902C-4ADD-85FF-17098D306572}" type="presParOf" srcId="{8344508C-C444-4677-8093-C57B678C641D}" destId="{7F913A9F-96D4-4D36-9F6C-75DDBDF84C22}" srcOrd="0" destOrd="0" presId="urn:microsoft.com/office/officeart/2005/8/layout/StepDownProcess"/>
    <dgm:cxn modelId="{163EF201-1908-418A-9B27-79CC7FA26BBB}" type="presParOf" srcId="{8344508C-C444-4677-8093-C57B678C641D}" destId="{DAA7842F-412E-47A4-9C1E-6B6836E4B80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24513-B9B4-40AB-AC72-A2931E7744AC}">
      <dsp:nvSpPr>
        <dsp:cNvPr id="0" name=""/>
        <dsp:cNvSpPr/>
      </dsp:nvSpPr>
      <dsp:spPr>
        <a:xfrm rot="5400000">
          <a:off x="1077731" y="1562515"/>
          <a:ext cx="1381910" cy="1573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34888-0659-4E6F-BD61-122A3D2F3FD6}">
      <dsp:nvSpPr>
        <dsp:cNvPr id="0" name=""/>
        <dsp:cNvSpPr/>
      </dsp:nvSpPr>
      <dsp:spPr>
        <a:xfrm>
          <a:off x="711609" y="30640"/>
          <a:ext cx="2326323" cy="162835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Phase 1: Request for Qualifications/Proposals</a:t>
          </a:r>
        </a:p>
      </dsp:txBody>
      <dsp:txXfrm>
        <a:off x="791113" y="110144"/>
        <a:ext cx="2167315" cy="1469342"/>
      </dsp:txXfrm>
    </dsp:sp>
    <dsp:sp modelId="{14640735-5694-4AC6-9A4B-52E463914898}">
      <dsp:nvSpPr>
        <dsp:cNvPr id="0" name=""/>
        <dsp:cNvSpPr/>
      </dsp:nvSpPr>
      <dsp:spPr>
        <a:xfrm>
          <a:off x="3121413" y="166501"/>
          <a:ext cx="4478919" cy="13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Team Qualifications and Work Plan</a:t>
          </a:r>
        </a:p>
      </dsp:txBody>
      <dsp:txXfrm>
        <a:off x="3121413" y="166501"/>
        <a:ext cx="4478919" cy="1316104"/>
      </dsp:txXfrm>
    </dsp:sp>
    <dsp:sp modelId="{0E099382-C172-48C7-A737-863D18E52693}">
      <dsp:nvSpPr>
        <dsp:cNvPr id="0" name=""/>
        <dsp:cNvSpPr/>
      </dsp:nvSpPr>
      <dsp:spPr>
        <a:xfrm rot="5400000">
          <a:off x="3675374" y="3391690"/>
          <a:ext cx="1381910" cy="15732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1A9F7-25E5-4821-9BBF-C349254F1D01}">
      <dsp:nvSpPr>
        <dsp:cNvPr id="0" name=""/>
        <dsp:cNvSpPr/>
      </dsp:nvSpPr>
      <dsp:spPr>
        <a:xfrm>
          <a:off x="3309252" y="1859815"/>
          <a:ext cx="2326323" cy="162835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Shortlist</a:t>
          </a:r>
        </a:p>
      </dsp:txBody>
      <dsp:txXfrm>
        <a:off x="3388756" y="1939319"/>
        <a:ext cx="2167315" cy="1469342"/>
      </dsp:txXfrm>
    </dsp:sp>
    <dsp:sp modelId="{B407539E-8F38-4505-8251-F7C8205F411B}">
      <dsp:nvSpPr>
        <dsp:cNvPr id="0" name=""/>
        <dsp:cNvSpPr/>
      </dsp:nvSpPr>
      <dsp:spPr>
        <a:xfrm>
          <a:off x="5686147" y="1985964"/>
          <a:ext cx="4302787" cy="13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Up to five consultants</a:t>
          </a:r>
        </a:p>
      </dsp:txBody>
      <dsp:txXfrm>
        <a:off x="5686147" y="1985964"/>
        <a:ext cx="4302787" cy="1316104"/>
      </dsp:txXfrm>
    </dsp:sp>
    <dsp:sp modelId="{7F913A9F-96D4-4D36-9F6C-75DDBDF84C22}">
      <dsp:nvSpPr>
        <dsp:cNvPr id="0" name=""/>
        <dsp:cNvSpPr/>
      </dsp:nvSpPr>
      <dsp:spPr>
        <a:xfrm>
          <a:off x="5906895" y="3688990"/>
          <a:ext cx="2326323" cy="1628350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Phase 2: Interviews</a:t>
          </a:r>
        </a:p>
      </dsp:txBody>
      <dsp:txXfrm>
        <a:off x="5986399" y="3768494"/>
        <a:ext cx="2167315" cy="1469342"/>
      </dsp:txXfrm>
    </dsp:sp>
    <dsp:sp modelId="{DAA7842F-412E-47A4-9C1E-6B6836E4B806}">
      <dsp:nvSpPr>
        <dsp:cNvPr id="0" name=""/>
        <dsp:cNvSpPr/>
      </dsp:nvSpPr>
      <dsp:spPr>
        <a:xfrm>
          <a:off x="8227939" y="3861295"/>
          <a:ext cx="3000293" cy="13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Oral presentation &amp; Q/A</a:t>
          </a:r>
        </a:p>
      </dsp:txBody>
      <dsp:txXfrm>
        <a:off x="8227939" y="3861295"/>
        <a:ext cx="3000293" cy="131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3485-6FA0-4356-94D4-51B574987D9C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9061-C4BE-4318-9F89-EDBBCCE63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0092-7D3A-4FC3-A5BA-480DBEF6E08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D085-31C8-4915-B85E-E016EBDFA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pwa.org/business/current-opp.page?#profservic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cgov.org/auditor/sleb/overview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467153"/>
            <a:ext cx="10088880" cy="190340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Movable Bridges Automation Feasibility Study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470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/>
              <a:t>Alameda County Public Works Agency</a:t>
            </a:r>
            <a:br>
              <a:rPr lang="en-US" dirty="0"/>
            </a:br>
            <a:r>
              <a:rPr lang="en-US" dirty="0"/>
              <a:t>Mandatory Pre-Submittal Conference</a:t>
            </a:r>
            <a:endParaRPr lang="en-US" i="1" dirty="0"/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  17, 2022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5D67709-EE52-466D-85AD-D0F8B856CE9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12" y="567815"/>
            <a:ext cx="2642376" cy="200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80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Official Repository of Information about this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Alameda County Public Works Agency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https://www.acpwa.org/business/current-opp.page?#profservices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18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ATTENDING!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This presentation and the sign-in sheet will be available online. 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QUESTIONS?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Patty Aguilera, ACPWA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Alameda County Public Works Agency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951 Turner Court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Hayward, CA 94544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patriciaa@acpwa.org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0DECB83-C044-4DDC-A8AB-130C9E7012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87" y="5324289"/>
            <a:ext cx="1724226" cy="135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9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Agenda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+mj-lt"/>
              </a:rPr>
              <a:t>Introductions</a:t>
            </a:r>
          </a:p>
          <a:p>
            <a:r>
              <a:rPr lang="en-US" sz="3600" dirty="0">
                <a:latin typeface="+mj-lt"/>
              </a:rPr>
              <a:t>General discussion about project, RFQ/P, and procurement process</a:t>
            </a:r>
          </a:p>
          <a:p>
            <a:r>
              <a:rPr lang="en-US" sz="3600" dirty="0">
                <a:latin typeface="+mj-lt"/>
              </a:rPr>
              <a:t>Review of Important Dates/Deadlines </a:t>
            </a:r>
          </a:p>
          <a:p>
            <a:r>
              <a:rPr lang="en-US" sz="3600" dirty="0">
                <a:latin typeface="+mj-lt"/>
              </a:rPr>
              <a:t>Review of Project Scope</a:t>
            </a:r>
          </a:p>
          <a:p>
            <a:r>
              <a:rPr lang="en-US" sz="3600" dirty="0">
                <a:latin typeface="+mj-lt"/>
              </a:rPr>
              <a:t>Review of SLEB requirements</a:t>
            </a:r>
          </a:p>
          <a:p>
            <a:r>
              <a:rPr lang="en-US" sz="3600" dirty="0">
                <a:latin typeface="+mj-lt"/>
              </a:rPr>
              <a:t>Q and A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57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979" y="204705"/>
            <a:ext cx="10515600" cy="1207002"/>
          </a:xfrm>
        </p:spPr>
        <p:txBody>
          <a:bodyPr>
            <a:normAutofit/>
          </a:bodyPr>
          <a:lstStyle/>
          <a:p>
            <a:r>
              <a:rPr lang="en-US" sz="5400" b="1" dirty="0"/>
              <a:t>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6395E-BDD5-4993-8903-C1265FF4F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6323"/>
            <a:ext cx="6965924" cy="3919556"/>
          </a:xfrm>
          <a:prstGeom prst="rect">
            <a:avLst/>
          </a:prstGeom>
        </p:spPr>
      </p:pic>
      <p:pic>
        <p:nvPicPr>
          <p:cNvPr id="8" name="Picture 7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630B9A46-56DA-4FDA-8FCC-31EC41197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25" y="303116"/>
            <a:ext cx="4912342" cy="2834600"/>
          </a:xfrm>
          <a:prstGeom prst="rect">
            <a:avLst/>
          </a:prstGeom>
        </p:spPr>
      </p:pic>
      <p:pic>
        <p:nvPicPr>
          <p:cNvPr id="11" name="Picture 10" descr="A picture containing water, boat, sky, outdoor&#10;&#10;Description automatically generated">
            <a:extLst>
              <a:ext uri="{FF2B5EF4-FFF2-40B4-BE49-F238E27FC236}">
                <a16:creationId xmlns:a16="http://schemas.microsoft.com/office/drawing/2014/main" id="{F03B39EF-85BA-40EA-A20D-78DD18B41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25" y="3137716"/>
            <a:ext cx="4912342" cy="33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Two-Phase Procurement Process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6009698"/>
              </p:ext>
            </p:extLst>
          </p:nvPr>
        </p:nvGraphicFramePr>
        <p:xfrm>
          <a:off x="327804" y="1442906"/>
          <a:ext cx="11290948" cy="534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5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68141"/>
          </a:xfrm>
        </p:spPr>
        <p:txBody>
          <a:bodyPr>
            <a:normAutofit/>
          </a:bodyPr>
          <a:lstStyle/>
          <a:p>
            <a:r>
              <a:rPr lang="en-US" sz="5400" b="1" dirty="0"/>
              <a:t>Important Dates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E1953E-F967-4C87-996E-3BFD7D2C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89" y="1690688"/>
            <a:ext cx="10431011" cy="462090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May 19 </a:t>
            </a:r>
            <a:r>
              <a:rPr lang="en-US" sz="3600" dirty="0">
                <a:latin typeface="+mj-lt"/>
              </a:rPr>
              <a:t>at </a:t>
            </a:r>
            <a:r>
              <a:rPr lang="en-US" sz="3600" b="1" dirty="0">
                <a:latin typeface="+mj-lt"/>
              </a:rPr>
              <a:t>5:00 pm</a:t>
            </a:r>
            <a:r>
              <a:rPr lang="en-US" sz="3600" dirty="0">
                <a:latin typeface="+mj-lt"/>
              </a:rPr>
              <a:t>: Deadline for submitting questions about RFQ/P. </a:t>
            </a:r>
          </a:p>
          <a:p>
            <a:r>
              <a:rPr lang="en-US" sz="3600" b="1" dirty="0">
                <a:latin typeface="+mj-lt"/>
              </a:rPr>
              <a:t>May 23</a:t>
            </a:r>
            <a:r>
              <a:rPr lang="en-US" sz="3600" dirty="0">
                <a:latin typeface="+mj-lt"/>
              </a:rPr>
              <a:t>: Addendum Issued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June 2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by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2:00 pm</a:t>
            </a:r>
            <a:r>
              <a:rPr lang="en-US" sz="3600" dirty="0">
                <a:latin typeface="+mj-lt"/>
              </a:rPr>
              <a:t>: RFQ/P Responses due</a:t>
            </a:r>
          </a:p>
          <a:p>
            <a:r>
              <a:rPr lang="en-US" sz="3600" b="1" dirty="0">
                <a:latin typeface="+mj-lt"/>
              </a:rPr>
              <a:t>Week of June 13 *</a:t>
            </a:r>
            <a:r>
              <a:rPr lang="en-US" sz="3600" dirty="0">
                <a:latin typeface="+mj-lt"/>
              </a:rPr>
              <a:t>: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Interview dates (if conducted)</a:t>
            </a:r>
          </a:p>
          <a:p>
            <a:r>
              <a:rPr lang="en-US" sz="3600" b="1" dirty="0">
                <a:latin typeface="+mj-lt"/>
              </a:rPr>
              <a:t>TBD</a:t>
            </a:r>
            <a:r>
              <a:rPr lang="en-US" sz="3600" dirty="0">
                <a:latin typeface="+mj-lt"/>
              </a:rPr>
              <a:t>: Contract award</a:t>
            </a:r>
          </a:p>
          <a:p>
            <a:pPr marL="0" indent="0">
              <a:buNone/>
            </a:pPr>
            <a:endParaRPr lang="en-US" sz="1800" i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05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Bridges Subject to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endParaRPr lang="en-US" sz="2200" i="1" dirty="0">
              <a:latin typeface="+mj-lt"/>
            </a:endParaRPr>
          </a:p>
          <a:p>
            <a:pPr marL="0" indent="0">
              <a:buNone/>
            </a:pPr>
            <a:endParaRPr lang="en-US" sz="2200" i="1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A52E27-5016-4307-A133-5AF8A0204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41875"/>
              </p:ext>
            </p:extLst>
          </p:nvPr>
        </p:nvGraphicFramePr>
        <p:xfrm>
          <a:off x="630935" y="2691539"/>
          <a:ext cx="11316227" cy="32445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3471">
                  <a:extLst>
                    <a:ext uri="{9D8B030D-6E8A-4147-A177-3AD203B41FA5}">
                      <a16:colId xmlns:a16="http://schemas.microsoft.com/office/drawing/2014/main" val="987287111"/>
                    </a:ext>
                  </a:extLst>
                </a:gridCol>
                <a:gridCol w="1255812">
                  <a:extLst>
                    <a:ext uri="{9D8B030D-6E8A-4147-A177-3AD203B41FA5}">
                      <a16:colId xmlns:a16="http://schemas.microsoft.com/office/drawing/2014/main" val="792200119"/>
                    </a:ext>
                  </a:extLst>
                </a:gridCol>
                <a:gridCol w="3222735">
                  <a:extLst>
                    <a:ext uri="{9D8B030D-6E8A-4147-A177-3AD203B41FA5}">
                      <a16:colId xmlns:a16="http://schemas.microsoft.com/office/drawing/2014/main" val="768051108"/>
                    </a:ext>
                  </a:extLst>
                </a:gridCol>
                <a:gridCol w="864780">
                  <a:extLst>
                    <a:ext uri="{9D8B030D-6E8A-4147-A177-3AD203B41FA5}">
                      <a16:colId xmlns:a16="http://schemas.microsoft.com/office/drawing/2014/main" val="1216710944"/>
                    </a:ext>
                  </a:extLst>
                </a:gridCol>
                <a:gridCol w="1515848">
                  <a:extLst>
                    <a:ext uri="{9D8B030D-6E8A-4147-A177-3AD203B41FA5}">
                      <a16:colId xmlns:a16="http://schemas.microsoft.com/office/drawing/2014/main" val="1503257128"/>
                    </a:ext>
                  </a:extLst>
                </a:gridCol>
                <a:gridCol w="1061440">
                  <a:extLst>
                    <a:ext uri="{9D8B030D-6E8A-4147-A177-3AD203B41FA5}">
                      <a16:colId xmlns:a16="http://schemas.microsoft.com/office/drawing/2014/main" val="2607719343"/>
                    </a:ext>
                  </a:extLst>
                </a:gridCol>
                <a:gridCol w="2172141">
                  <a:extLst>
                    <a:ext uri="{9D8B030D-6E8A-4147-A177-3AD203B41FA5}">
                      <a16:colId xmlns:a16="http://schemas.microsoft.com/office/drawing/2014/main" val="2310845809"/>
                    </a:ext>
                  </a:extLst>
                </a:gridCol>
              </a:tblGrid>
              <a:tr h="614890">
                <a:tc gridSpan="7">
                  <a:txBody>
                    <a:bodyPr/>
                    <a:lstStyle/>
                    <a:p>
                      <a:pPr marL="2377440" marR="2377440" algn="ctr" fontAlgn="t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377440" marR="2377440" algn="ctr" fontAlgn="t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Alameda County Public Works Agency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377440" marR="2377440" algn="ctr" fontAlgn="t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Summary of Bridges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29" marR="62329" marT="31165" marB="31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27766"/>
                  </a:ext>
                </a:extLst>
              </a:tr>
              <a:tr h="474631">
                <a:tc>
                  <a:txBody>
                    <a:bodyPr/>
                    <a:lstStyle/>
                    <a:p>
                      <a:pPr marL="210312" marR="182880" indent="-914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Bridge Name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168" marR="0" algn="l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Bridge Type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1792" marR="612648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Location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296" marR="64008" indent="15544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Year Completed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168" marR="0" indent="-27432" algn="l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Traffic</a:t>
                      </a:r>
                      <a:r>
                        <a:rPr lang="en-US" sz="1000" b="1" i="0" u="none" strike="noStrike" spc="-2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and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55448" marR="0" indent="45720" algn="l" fontAlgn="t">
                        <a:lnSpc>
                          <a:spcPts val="1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Openings (2015</a:t>
                      </a:r>
                      <a:r>
                        <a:rPr lang="en-US" sz="1000" b="1" i="0" u="none" strike="noStrike" spc="3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</a:t>
                      </a:r>
                      <a:r>
                        <a:rPr lang="en-US" sz="1000" b="1" i="0" u="none" strike="noStrike" spc="-25" dirty="0">
                          <a:effectLst/>
                          <a:latin typeface="Carlito"/>
                          <a:ea typeface="Carlito"/>
                          <a:cs typeface="Carlito"/>
                        </a:rPr>
                        <a:t>data)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448" marR="155448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Ownership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09728" marR="109728" indent="0" algn="ctr" fontAlgn="t">
                        <a:lnSpc>
                          <a:spcPts val="1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and  Maintenance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9768" marR="429768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Notes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940121"/>
                  </a:ext>
                </a:extLst>
              </a:tr>
              <a:tr h="894929"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Park Street Bridge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5486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Four-lane double- leaf bascule drawbridge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Crosses Oakland-Alameda Estuary Tidal Channel at Park Street between City of Oakland and City of Alameda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312" marR="210312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1935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Average 40,000 vehicle trips per day; 718 openings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Owner: County of Alameda M&amp;O: ACPWA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4630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Bridge underwent a major rehabilitation project in 2000 that replaced most of the major operational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components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rlito"/>
                          <a:ea typeface="Carlito"/>
                          <a:cs typeface="Carlito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44745"/>
                  </a:ext>
                </a:extLst>
              </a:tr>
              <a:tr h="679923">
                <a:tc>
                  <a:txBody>
                    <a:bodyPr/>
                    <a:lstStyle/>
                    <a:p>
                      <a:pPr marL="64008" marR="18288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Miller- Sweeney Bridge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Four-lane single- leaf bascule bridge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9144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Crosses Oakland-Alameda Estuary Tidal Channel at Fruitvale Avenue between City of Oakland and City of Alameda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312" marR="210312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1973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Average 21,000 vehicle trips per day; 712 openings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Owner: County of Alameda M&amp;O: ACPWA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Post-incident mechanical machinery inspection performed in 2012.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marR="0" algn="l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Tentatively slated for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marR="0" algn="l" fontAlgn="t">
                        <a:lnSpc>
                          <a:spcPts val="9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replacement.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99278"/>
                  </a:ext>
                </a:extLst>
              </a:tr>
              <a:tr h="580192">
                <a:tc>
                  <a:txBody>
                    <a:bodyPr/>
                    <a:lstStyle/>
                    <a:p>
                      <a:pPr marL="64008" marR="9144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Carlito"/>
                          <a:ea typeface="Carlito"/>
                          <a:cs typeface="Carlito"/>
                        </a:rPr>
                        <a:t>High Street Bridge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Two-lane double- leaf bascule bridge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Crosses Oakland-Alameda Estuary Tidal Channel at Park Street between City of Oakland and City of Alameda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312" marR="210312" algn="ctr" fontAlgn="t">
                        <a:lnSpc>
                          <a:spcPts val="10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1939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100584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Average 28,000 vehicle trips per day; 583 openings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rlito"/>
                          <a:ea typeface="Carlito"/>
                          <a:cs typeface="Carlito"/>
                        </a:rPr>
                        <a:t>Owner: County of Alameda M&amp;O: ACPWA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2" marR="6492" marT="6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7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783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Scope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798"/>
            <a:ext cx="10515600" cy="4695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j-lt"/>
              </a:rPr>
              <a:t>Task 1: Project Management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j-lt"/>
              </a:rPr>
              <a:t>Task 2: Existing Data Collection and Review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j-lt"/>
              </a:rPr>
              <a:t>Task 3: Site Visits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j-lt"/>
              </a:rPr>
              <a:t>Task 4: Recommendations and Final Feasibility Study Report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j-lt"/>
              </a:rPr>
              <a:t>Optional Task : Conceptual Phasing Plan and Schedule for Recommended Improvements</a:t>
            </a:r>
          </a:p>
          <a:p>
            <a:pPr marL="40005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3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Response Content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0241" y="788582"/>
            <a:ext cx="43495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Narrative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Understanding of the work to be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Key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Relevant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Contract Negotiation Authorization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Financial Responsibility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Attachments</a:t>
            </a:r>
          </a:p>
          <a:p>
            <a:endParaRPr lang="en-US" dirty="0"/>
          </a:p>
        </p:txBody>
      </p:sp>
      <p:pic>
        <p:nvPicPr>
          <p:cNvPr id="6" name="Picture 5" descr="A picture containing bridge, sky, outdoor, water&#10;&#10;Description automatically generated">
            <a:extLst>
              <a:ext uri="{FF2B5EF4-FFF2-40B4-BE49-F238E27FC236}">
                <a16:creationId xmlns:a16="http://schemas.microsoft.com/office/drawing/2014/main" id="{E4C70A4A-326E-4351-8CA2-84B50395B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" y="1468229"/>
            <a:ext cx="6595672" cy="50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SLEB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20% of work must be performed by SLEBs (Small, Local, Emerging Businesses) as defined by the County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County overview of SLEB program can be found at </a:t>
            </a:r>
            <a:r>
              <a:rPr lang="en-US" dirty="0">
                <a:latin typeface="+mj-lt"/>
                <a:hlinkClick r:id="rId2"/>
              </a:rPr>
              <a:t>http://acgov.org/auditor/sleb/overview.htm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Complete </a:t>
            </a:r>
            <a:r>
              <a:rPr lang="en-US" b="1" dirty="0">
                <a:latin typeface="+mj-lt"/>
              </a:rPr>
              <a:t>Attachment E </a:t>
            </a:r>
            <a:r>
              <a:rPr lang="en-US" dirty="0">
                <a:latin typeface="+mj-lt"/>
              </a:rPr>
              <a:t>of the RFQ/P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2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FA83A7E08C8459E7533C13E673CBC" ma:contentTypeVersion="6" ma:contentTypeDescription="Create a new document." ma:contentTypeScope="" ma:versionID="3f9b5198f959f19203890e4faefac3bb">
  <xsd:schema xmlns:xsd="http://www.w3.org/2001/XMLSchema" xmlns:xs="http://www.w3.org/2001/XMLSchema" xmlns:p="http://schemas.microsoft.com/office/2006/metadata/properties" xmlns:ns2="aa6b0593-6397-4457-8d24-39952de1d36d" xmlns:ns3="c7c0aef9-06a1-44b7-a280-10ec68700a18" targetNamespace="http://schemas.microsoft.com/office/2006/metadata/properties" ma:root="true" ma:fieldsID="001a2bfa731f1fce1d549d9b546ab5f6" ns2:_="" ns3:_="">
    <xsd:import namespace="aa6b0593-6397-4457-8d24-39952de1d36d"/>
    <xsd:import namespace="c7c0aef9-06a1-44b7-a280-10ec68700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b0593-6397-4457-8d24-39952de1d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0aef9-06a1-44b7-a280-10ec68700a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c0aef9-06a1-44b7-a280-10ec68700a18">
      <UserInfo>
        <DisplayName>Sybil Hatch</DisplayName>
        <AccountId>13</AccountId>
        <AccountType/>
      </UserInfo>
      <UserInfo>
        <DisplayName>Susie Grant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4D263B-00D1-4A05-A4F1-3A769127EA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8E8E1-7CEA-4495-B0C9-18BC9BA9B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b0593-6397-4457-8d24-39952de1d36d"/>
    <ds:schemaRef ds:uri="c7c0aef9-06a1-44b7-a280-10ec68700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FD713B-298A-497B-83C3-746AB8A11823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7c0aef9-06a1-44b7-a280-10ec68700a18"/>
    <ds:schemaRef ds:uri="aa6b0593-6397-4457-8d24-39952de1d36d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</TotalTime>
  <Words>510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Movable Bridges Automation Feasibility Study</vt:lpstr>
      <vt:lpstr>Agenda for Today</vt:lpstr>
      <vt:lpstr>Introductions</vt:lpstr>
      <vt:lpstr>Two-Phase Procurement Process</vt:lpstr>
      <vt:lpstr>Important Dates</vt:lpstr>
      <vt:lpstr>Bridges Subject to the Study</vt:lpstr>
      <vt:lpstr>Scope of Project</vt:lpstr>
      <vt:lpstr>Response Content </vt:lpstr>
      <vt:lpstr>SLEB Requirements</vt:lpstr>
      <vt:lpstr>Official Repository of Information about this Procurement</vt:lpstr>
      <vt:lpstr>THANK YOU FOR ATTENDING!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Alameda County Hydrology &amp; Hydraulic Manual</dc:title>
  <dc:creator>Sybil Hatch</dc:creator>
  <cp:lastModifiedBy>yassine Bourfia</cp:lastModifiedBy>
  <cp:revision>100</cp:revision>
  <cp:lastPrinted>2016-11-29T22:03:24Z</cp:lastPrinted>
  <dcterms:created xsi:type="dcterms:W3CDTF">2016-11-04T21:29:54Z</dcterms:created>
  <dcterms:modified xsi:type="dcterms:W3CDTF">2022-05-04T10:30:22Z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0x0101007B5FA83A7E08C8459E7533C13E673CBC</vt:lpwstr>
  </property>
</Properties>
</file>